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75" r:id="rId9"/>
    <p:sldId id="276" r:id="rId10"/>
    <p:sldId id="277" r:id="rId11"/>
    <p:sldId id="291" r:id="rId12"/>
    <p:sldId id="268" r:id="rId13"/>
    <p:sldId id="269" r:id="rId14"/>
    <p:sldId id="271" r:id="rId15"/>
    <p:sldId id="272" r:id="rId16"/>
    <p:sldId id="273" r:id="rId17"/>
    <p:sldId id="270" r:id="rId18"/>
    <p:sldId id="279" r:id="rId19"/>
    <p:sldId id="280" r:id="rId20"/>
    <p:sldId id="274" r:id="rId21"/>
    <p:sldId id="257" r:id="rId22"/>
    <p:sldId id="286" r:id="rId23"/>
    <p:sldId id="258" r:id="rId24"/>
    <p:sldId id="259" r:id="rId25"/>
    <p:sldId id="260" r:id="rId26"/>
    <p:sldId id="281" r:id="rId27"/>
    <p:sldId id="282" r:id="rId28"/>
    <p:sldId id="283" r:id="rId29"/>
    <p:sldId id="287" r:id="rId30"/>
    <p:sldId id="288" r:id="rId31"/>
    <p:sldId id="289" r:id="rId32"/>
    <p:sldId id="284" r:id="rId33"/>
    <p:sldId id="285" r:id="rId34"/>
    <p:sldId id="261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8E0CD-356A-479B-8616-25A27EEA1AAB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7FCD4-53E5-46B3-B024-0F66DE3B0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FCD4-53E5-46B3-B024-0F66DE3B080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CEBF7F-9071-442F-94FC-9722C6A1B512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B0EE53-84DF-4BAC-B225-62F6D564A8C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Развитие эмоций у детей дошкольного возраста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143380"/>
            <a:ext cx="7854696" cy="192882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Из опыта работы педагога-психолога МАДОУ «детский сад комбинированного вида №5» </a:t>
            </a:r>
          </a:p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Старостиной Надежды Владимировны.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959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</a:rPr>
              <a:t>Основные методы и приемы обучения:</a:t>
            </a:r>
          </a:p>
          <a:p>
            <a:pPr>
              <a:lnSpc>
                <a:spcPct val="80000"/>
              </a:lnSpc>
              <a:buNone/>
            </a:pPr>
            <a:endParaRPr lang="ru-RU" sz="28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Наблюдение.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Свободное и тематическое рисование.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Упражнения подражательно-исполнительского и творческого характера.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Сочинение историй.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Прослушивание музыкальных </a:t>
            </a:r>
            <a:r>
              <a:rPr lang="ru-RU" sz="2800" dirty="0" err="1" smtClean="0">
                <a:solidFill>
                  <a:srgbClr val="000000"/>
                </a:solidFill>
              </a:rPr>
              <a:t>разножанровых</a:t>
            </a:r>
            <a:r>
              <a:rPr lang="ru-RU" sz="2800" dirty="0" smtClean="0">
                <a:solidFill>
                  <a:srgbClr val="000000"/>
                </a:solidFill>
              </a:rPr>
              <a:t> произведений.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Разрешение сюжетно-ролевых ситуаций (как быть?) Как поступить?).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Релаксация под музыку.</a:t>
            </a:r>
          </a:p>
          <a:p>
            <a:pPr>
              <a:lnSpc>
                <a:spcPct val="80000"/>
              </a:lnSpc>
              <a:buClr>
                <a:srgbClr val="C60634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Элементы аутотренинга.</a:t>
            </a:r>
          </a:p>
          <a:p>
            <a:pPr>
              <a:lnSpc>
                <a:spcPct val="80000"/>
              </a:lnSpc>
              <a:buClr>
                <a:srgbClr val="C60634"/>
              </a:buClr>
              <a:buNone/>
            </a:pPr>
            <a:endParaRPr lang="ru-RU" sz="2800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Организация работы с учетом возраста детей.</a:t>
            </a:r>
            <a:endParaRPr lang="ru-RU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4184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88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8800" dirty="0" smtClean="0">
                <a:solidFill>
                  <a:srgbClr val="000000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95996"/>
          </a:xfrm>
        </p:spPr>
        <p:txBody>
          <a:bodyPr/>
          <a:lstStyle/>
          <a:p>
            <a:pPr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</a:rPr>
              <a:t>Младший возраст.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Упражнение «Веселый - грустный ».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00"/>
                </a:solidFill>
              </a:rPr>
              <a:t>Цель:</a:t>
            </a:r>
            <a:r>
              <a:rPr lang="ru-RU" sz="2800" dirty="0" smtClean="0">
                <a:solidFill>
                  <a:srgbClr val="000000"/>
                </a:solidFill>
              </a:rPr>
              <a:t> учить передавать простые эмоции </a:t>
            </a:r>
            <a:r>
              <a:rPr lang="ru-RU" sz="2800" dirty="0" err="1" smtClean="0">
                <a:solidFill>
                  <a:srgbClr val="000000"/>
                </a:solidFill>
              </a:rPr>
              <a:t>весёлый-грустный</a:t>
            </a:r>
            <a:r>
              <a:rPr lang="ru-RU" sz="2800" dirty="0" smtClean="0">
                <a:solidFill>
                  <a:srgbClr val="000000"/>
                </a:solidFill>
              </a:rPr>
              <a:t>, вызывать положительно-эмоциональный отклик у детей.</a:t>
            </a:r>
          </a:p>
          <a:p>
            <a:pPr>
              <a:buNone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None/>
            </a:pPr>
            <a:endParaRPr lang="ru-RU" b="1" dirty="0"/>
          </a:p>
        </p:txBody>
      </p:sp>
      <p:pic>
        <p:nvPicPr>
          <p:cNvPr id="4" name="Рисунок 3" descr="DSCF8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21754"/>
            <a:ext cx="4214842" cy="3161132"/>
          </a:xfrm>
          <a:prstGeom prst="rect">
            <a:avLst/>
          </a:prstGeom>
        </p:spPr>
      </p:pic>
      <p:pic>
        <p:nvPicPr>
          <p:cNvPr id="6" name="Рисунок 5" descr="DSCF81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496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6534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Средний возраст.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Упражнение «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Тренируем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эмоции».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Цели: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учить передавать данное эмоциональное состояние используя различные выразительные средства.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DSCF78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071810"/>
            <a:ext cx="4095778" cy="3071834"/>
          </a:xfrm>
        </p:spPr>
      </p:pic>
      <p:pic>
        <p:nvPicPr>
          <p:cNvPr id="5" name="Рисунок 4" descr="DSCF78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000372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43902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Старший возраст.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Упражнение «Настроение волны»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Цель: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расширять представления детей об эмоциях , развивать </a:t>
            </a:r>
            <a:r>
              <a:rPr lang="ru-RU" sz="3200" dirty="0" err="1" smtClean="0">
                <a:solidFill>
                  <a:schemeClr val="tx1"/>
                </a:solidFill>
                <a:latin typeface="+mn-lt"/>
              </a:rPr>
              <a:t>эмпатию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, воображение.</a:t>
            </a:r>
            <a:endParaRPr lang="ru-RU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DSCF79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143116"/>
            <a:ext cx="3619526" cy="2714644"/>
          </a:xfrm>
        </p:spPr>
      </p:pic>
      <p:pic>
        <p:nvPicPr>
          <p:cNvPr id="5" name="Рисунок 4" descr="DSCF7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07181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42889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Подготовительный возраст .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Эксперимент «Цветные стеклышки»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Цель: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Выявить индивидуальные цветовые предпочтения детей, учить детей выражать изменения их эмоций словами.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DSCF7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125389"/>
            <a:ext cx="4214842" cy="3161131"/>
          </a:xfrm>
        </p:spPr>
      </p:pic>
      <p:pic>
        <p:nvPicPr>
          <p:cNvPr id="5" name="Рисунок 4" descr="DSCF7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143248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228601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Игра «Магнит»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Цель: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Создать благоприятное взаимоотношение в детском коллективе.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F79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4277799" cy="3208349"/>
          </a:xfrm>
        </p:spPr>
      </p:pic>
      <p:pic>
        <p:nvPicPr>
          <p:cNvPr id="5" name="Рисунок 4" descr="DSCF7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7" y="3214686"/>
            <a:ext cx="4476750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5719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Диагностический инструментарий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400" dirty="0" smtClean="0"/>
          </a:p>
          <a:p>
            <a:r>
              <a:rPr lang="ru-RU" sz="2800" dirty="0" smtClean="0"/>
              <a:t>Детский тест тревожности. Р. </a:t>
            </a:r>
            <a:r>
              <a:rPr lang="ru-RU" sz="2800" dirty="0" err="1" smtClean="0"/>
              <a:t>Тэммл</a:t>
            </a:r>
            <a:r>
              <a:rPr lang="ru-RU" sz="2800" dirty="0" smtClean="0"/>
              <a:t>, М. </a:t>
            </a:r>
            <a:r>
              <a:rPr lang="ru-RU" sz="2800" dirty="0" err="1" smtClean="0"/>
              <a:t>Дорки</a:t>
            </a:r>
            <a:r>
              <a:rPr lang="ru-RU" sz="2800" dirty="0" smtClean="0"/>
              <a:t>, В. </a:t>
            </a:r>
            <a:r>
              <a:rPr lang="ru-RU" sz="2800" dirty="0" err="1" smtClean="0"/>
              <a:t>Амен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Анкетный метод оценки эмоциональной и нервно-психической сферы детей.</a:t>
            </a:r>
          </a:p>
          <a:p>
            <a:r>
              <a:rPr lang="ru-RU" sz="2800" dirty="0" smtClean="0"/>
              <a:t>Диагностика </a:t>
            </a:r>
            <a:r>
              <a:rPr lang="ru-RU" sz="2800" dirty="0" err="1" smtClean="0"/>
              <a:t>дезадаптации</a:t>
            </a:r>
            <a:r>
              <a:rPr lang="ru-RU" sz="2800" dirty="0" smtClean="0"/>
              <a:t> ребенка в раннем возрасте.</a:t>
            </a:r>
          </a:p>
          <a:p>
            <a:r>
              <a:rPr lang="ru-RU" sz="2800" dirty="0" smtClean="0"/>
              <a:t>«Рисунок семьи» А. Л. </a:t>
            </a:r>
            <a:r>
              <a:rPr lang="ru-RU" sz="2800" dirty="0" err="1" smtClean="0"/>
              <a:t>Венгер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«Нарисуй человека, которого ты любишь больше всего».</a:t>
            </a:r>
          </a:p>
          <a:p>
            <a:r>
              <a:rPr lang="ru-RU" sz="2800" dirty="0" smtClean="0"/>
              <a:t>Графическая методика «Кактус». И т.д.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5895996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endParaRPr lang="ru-RU" sz="2800" dirty="0" smtClean="0"/>
          </a:p>
          <a:p>
            <a:pPr marL="514350" indent="-514350" algn="ctr"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Условия успешного эмоционального развития.</a:t>
            </a:r>
          </a:p>
          <a:p>
            <a:pPr marL="514350" indent="-514350">
              <a:buNone/>
            </a:pPr>
            <a:r>
              <a:rPr lang="ru-RU" sz="2800" dirty="0" smtClean="0"/>
              <a:t>1. Работа ведется в тесном контакте с родителями и со всеми специалистами ДОУ. </a:t>
            </a:r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2. Повышению качества работы по развитию эмоций способствует рациональная организация развивающей среды в группах и кабинете педагога-психолога, создающая условия для совместной деятельности детей и педагогов, позволяющая варьировать формы и способы организации жизнедеятельности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Мониторинг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В результате коррекционно-развивающей работы у  детей, прошедших курс </a:t>
            </a:r>
            <a:r>
              <a:rPr lang="ru-RU" sz="2800" dirty="0" err="1" smtClean="0">
                <a:solidFill>
                  <a:srgbClr val="000000"/>
                </a:solidFill>
              </a:rPr>
              <a:t>психо-коррекционных</a:t>
            </a:r>
            <a:r>
              <a:rPr lang="ru-RU" sz="2800" dirty="0" smtClean="0">
                <a:solidFill>
                  <a:srgbClr val="000000"/>
                </a:solidFill>
              </a:rPr>
              <a:t> занятий, вырабатываются положительные черты характера, им становится легче общаться со сверстниками, они лучше понимают чувства, эмоции других и легче выражают свои,   формируется чувство сотрудничества, самоуважения, уверенности в своих силах и в себе, повышается самооценка. </a:t>
            </a:r>
          </a:p>
          <a:p>
            <a:pPr algn="just">
              <a:lnSpc>
                <a:spcPct val="120000"/>
              </a:lnSpc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9599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/>
              <a:t>Дошкольное детство – очень короткий отрезок в жизни человека, всего первые семь лет. Но этот период является сенситивным для развития многих психических процессов.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/>
              <a:t>Маленький ребенок не умеет управлять эмоциями. Его чувства быстро возникают и так же быстро исчезают. С развитием эмоциональной сферы у дошкольника чувства становятся более рациональными, подчиняются мышлению.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/>
              <a:t>Наша задача помочь маленькому человеку познать и испытать разные чувства и эмоции.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Примеры практического материала по теме  эмоционально-волевое развитие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(Приложение)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оюс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286124"/>
            <a:ext cx="3000397" cy="2000264"/>
          </a:xfrm>
        </p:spPr>
      </p:pic>
      <p:pic>
        <p:nvPicPr>
          <p:cNvPr id="5" name="Рисунок 4" descr="облож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285728"/>
            <a:ext cx="4429124" cy="2952750"/>
          </a:xfrm>
          <a:prstGeom prst="rect">
            <a:avLst/>
          </a:prstGeom>
        </p:spPr>
      </p:pic>
      <p:pic>
        <p:nvPicPr>
          <p:cNvPr id="6" name="Рисунок 5" descr="грущ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4572008"/>
            <a:ext cx="2963218" cy="1975479"/>
          </a:xfrm>
          <a:prstGeom prst="rect">
            <a:avLst/>
          </a:prstGeom>
        </p:spPr>
      </p:pic>
      <p:pic>
        <p:nvPicPr>
          <p:cNvPr id="7" name="Рисунок 6" descr="радуюс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290" y="3286124"/>
            <a:ext cx="321471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3103137" cy="4389437"/>
          </a:xfrm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0"/>
            <a:ext cx="2979706" cy="4214842"/>
          </a:xfrm>
          <a:prstGeom prst="rect">
            <a:avLst/>
          </a:prstGeom>
        </p:spPr>
      </p:pic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2620599"/>
            <a:ext cx="2995654" cy="4237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Фотографии эмоций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short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7" y="1785927"/>
            <a:ext cx="3460278" cy="2214578"/>
          </a:xfrm>
        </p:spPr>
      </p:pic>
      <p:pic>
        <p:nvPicPr>
          <p:cNvPr id="5" name="Рисунок 4" descr="241767_2387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84" y="857232"/>
            <a:ext cx="2804016" cy="2795596"/>
          </a:xfrm>
          <a:prstGeom prst="rect">
            <a:avLst/>
          </a:prstGeom>
        </p:spPr>
      </p:pic>
      <p:pic>
        <p:nvPicPr>
          <p:cNvPr id="6" name="Рисунок 5" descr="1242808649_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286256"/>
            <a:ext cx="3500462" cy="2325863"/>
          </a:xfrm>
          <a:prstGeom prst="rect">
            <a:avLst/>
          </a:prstGeom>
        </p:spPr>
      </p:pic>
      <p:pic>
        <p:nvPicPr>
          <p:cNvPr id="7" name="Рисунок 6" descr="1242808661_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3571876"/>
            <a:ext cx="4286250" cy="28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Картинки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4325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142984"/>
            <a:ext cx="3286148" cy="3171133"/>
          </a:xfrm>
        </p:spPr>
      </p:pic>
      <p:pic>
        <p:nvPicPr>
          <p:cNvPr id="5" name="Рисунок 4" descr="432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928670"/>
            <a:ext cx="2462226" cy="3229034"/>
          </a:xfrm>
          <a:prstGeom prst="rect">
            <a:avLst/>
          </a:prstGeom>
        </p:spPr>
      </p:pic>
      <p:pic>
        <p:nvPicPr>
          <p:cNvPr id="6" name="Рисунок 5" descr="4325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3000372"/>
            <a:ext cx="2390788" cy="3517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ТИТУЛЬНИ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43174" y="0"/>
            <a:ext cx="4572032" cy="3232224"/>
          </a:xfrm>
        </p:spPr>
      </p:pic>
      <p:pic>
        <p:nvPicPr>
          <p:cNvPr id="5" name="Рисунок 4" descr="2ТИТУЛЬН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156829"/>
            <a:ext cx="3571900" cy="2525174"/>
          </a:xfrm>
          <a:prstGeom prst="rect">
            <a:avLst/>
          </a:prstGeom>
        </p:spPr>
      </p:pic>
      <p:pic>
        <p:nvPicPr>
          <p:cNvPr id="6" name="Рисунок 5" descr="3ТИТУЛЬН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3059510"/>
            <a:ext cx="3500430" cy="2474648"/>
          </a:xfrm>
          <a:prstGeom prst="rect">
            <a:avLst/>
          </a:prstGeom>
        </p:spPr>
      </p:pic>
      <p:pic>
        <p:nvPicPr>
          <p:cNvPr id="7" name="Рисунок 6" descr="5ТИТУЛЬНИ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214818"/>
            <a:ext cx="3286116" cy="2323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77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3358"/>
            <a:ext cx="84328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78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00298" y="285728"/>
            <a:ext cx="3638005" cy="2728504"/>
          </a:xfrm>
        </p:spPr>
      </p:pic>
      <p:pic>
        <p:nvPicPr>
          <p:cNvPr id="5" name="Рисунок 4" descr="DSCF7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1" y="3071810"/>
            <a:ext cx="4000528" cy="3000396"/>
          </a:xfrm>
          <a:prstGeom prst="rect">
            <a:avLst/>
          </a:prstGeom>
        </p:spPr>
      </p:pic>
      <p:pic>
        <p:nvPicPr>
          <p:cNvPr id="6" name="Рисунок 5" descr="DSCF7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000372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Игра «Четвертый лишний»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F78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9" y="1785926"/>
            <a:ext cx="3500461" cy="2625345"/>
          </a:xfrm>
        </p:spPr>
      </p:pic>
      <p:pic>
        <p:nvPicPr>
          <p:cNvPr id="5" name="Рисунок 4" descr="DSCF7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7153" y="3214686"/>
            <a:ext cx="419102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Оживи картинку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(«Разноцветные стеклышки»)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DSCF78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/>
          <a:lstStyle/>
          <a:p>
            <a:pPr algn="ctr"/>
            <a:r>
              <a:rPr lang="ru-RU" sz="2800" dirty="0" smtClean="0"/>
              <a:t>ЭМОЦИЯ как процесс - деятельность оценивания поступающей в мозг информации о внешнем и внутреннем мире;</a:t>
            </a:r>
          </a:p>
          <a:p>
            <a:pPr algn="ctr"/>
            <a:endParaRPr lang="ru-RU" sz="2800" dirty="0" smtClean="0"/>
          </a:p>
          <a:p>
            <a:pPr algn="r"/>
            <a:endParaRPr lang="ru-RU" dirty="0"/>
          </a:p>
        </p:txBody>
      </p:sp>
      <p:pic>
        <p:nvPicPr>
          <p:cNvPr id="4" name="Рисунок 3" descr="DSCF7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714620"/>
            <a:ext cx="3429024" cy="2571768"/>
          </a:xfrm>
          <a:prstGeom prst="rect">
            <a:avLst/>
          </a:prstGeom>
        </p:spPr>
      </p:pic>
      <p:pic>
        <p:nvPicPr>
          <p:cNvPr id="5" name="Рисунок 4" descr="DSCF7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2946800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Картинки с  зеркалами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DSCF81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Методическая литература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78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2857519" cy="2143139"/>
          </a:xfrm>
        </p:spPr>
      </p:pic>
      <p:pic>
        <p:nvPicPr>
          <p:cNvPr id="5" name="Рисунок 4" descr="DSCF7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0"/>
            <a:ext cx="2428874" cy="3238499"/>
          </a:xfrm>
          <a:prstGeom prst="rect">
            <a:avLst/>
          </a:prstGeom>
        </p:spPr>
      </p:pic>
      <p:pic>
        <p:nvPicPr>
          <p:cNvPr id="6" name="Рисунок 5" descr="DSCF7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0"/>
            <a:ext cx="2952739" cy="2214554"/>
          </a:xfrm>
          <a:prstGeom prst="rect">
            <a:avLst/>
          </a:prstGeom>
        </p:spPr>
      </p:pic>
      <p:pic>
        <p:nvPicPr>
          <p:cNvPr id="7" name="Рисунок 6" descr="DSCF78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643182"/>
            <a:ext cx="2946800" cy="3929066"/>
          </a:xfrm>
          <a:prstGeom prst="rect">
            <a:avLst/>
          </a:prstGeom>
        </p:spPr>
      </p:pic>
      <p:pic>
        <p:nvPicPr>
          <p:cNvPr id="8" name="Рисунок 7" descr="DSCF78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2714619"/>
            <a:ext cx="2714626" cy="3619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F78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43174" cy="3524231"/>
          </a:xfrm>
        </p:spPr>
      </p:pic>
      <p:pic>
        <p:nvPicPr>
          <p:cNvPr id="9" name="Рисунок 8" descr="DSCF7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214422"/>
            <a:ext cx="3161132" cy="4214842"/>
          </a:xfrm>
          <a:prstGeom prst="rect">
            <a:avLst/>
          </a:prstGeom>
        </p:spPr>
      </p:pic>
      <p:pic>
        <p:nvPicPr>
          <p:cNvPr id="10" name="Рисунок 9" descr="DSCF7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024185"/>
            <a:ext cx="2875362" cy="383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67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/>
              <a:t>Эмоционально-волевая сфера играет большую роль в усвоении знаний, умений и навыков, также в установлении контактов с окружающими, и в социальной адаптации детей.  </a:t>
            </a:r>
          </a:p>
          <a:p>
            <a:pPr algn="ctr"/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latin typeface="+mn-lt"/>
              </a:rPr>
              <a:t>	Спасибо за внимание!</a:t>
            </a:r>
            <a:endParaRPr lang="ru-RU" sz="5400" b="1" dirty="0">
              <a:latin typeface="+mn-lt"/>
            </a:endParaRPr>
          </a:p>
        </p:txBody>
      </p:sp>
      <p:pic>
        <p:nvPicPr>
          <p:cNvPr id="4" name="Содержимое 3" descr="996ba4ac2ff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84661" y="1935163"/>
            <a:ext cx="3774678" cy="43894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/>
          <a:lstStyle/>
          <a:p>
            <a:pPr algn="ctr"/>
            <a:r>
              <a:rPr lang="ru-RU" b="1" dirty="0" smtClean="0"/>
              <a:t>Эмоция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оценивает действительность и доводит свою оценку до сведения организма на языке переживаний. Эмоции плохо поддаются волевой регулировке, их трудно вызвать по своему желанию.  </a:t>
            </a:r>
          </a:p>
          <a:p>
            <a:endParaRPr lang="ru-RU" dirty="0"/>
          </a:p>
        </p:txBody>
      </p:sp>
      <p:pic>
        <p:nvPicPr>
          <p:cNvPr id="4" name="Рисунок 3" descr="DSCF7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3000372"/>
            <a:ext cx="5143504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000000"/>
                </a:solidFill>
              </a:rPr>
              <a:t>Актуальность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0000"/>
                </a:solidFill>
              </a:rPr>
              <a:t/>
            </a:r>
            <a:br>
              <a:rPr lang="ru-RU" sz="3600" b="1" i="1" dirty="0" smtClean="0">
                <a:solidFill>
                  <a:srgbClr val="000000"/>
                </a:solidFill>
              </a:rPr>
            </a:br>
            <a:r>
              <a:rPr lang="ru-RU" sz="3200" dirty="0" smtClean="0">
                <a:solidFill>
                  <a:srgbClr val="000000"/>
                </a:solidFill>
              </a:rPr>
              <a:t>заключается в необходимости изучения развития психики ребенка, в частности эмоциональной сферы дошкольника с целью эффективного осуществления работы по развитию эмоций через  комплекс коррекционно-развивающих занятий с детьми и  родителями, а также в повседневной деятельности 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>
            <a:normAutofit fontScale="62500" lnSpcReduction="20000"/>
          </a:bodyPr>
          <a:lstStyle/>
          <a:p>
            <a:pPr marL="342900" indent="-342900" algn="ctr">
              <a:lnSpc>
                <a:spcPct val="135000"/>
              </a:lnSpc>
              <a:buNone/>
              <a:defRPr/>
            </a:pPr>
            <a:r>
              <a:rPr lang="ru-RU" sz="4100" b="1" i="1" dirty="0" smtClean="0">
                <a:solidFill>
                  <a:srgbClr val="000000"/>
                </a:solidFill>
                <a:latin typeface="Times New Roman" pitchFamily="18" charset="0"/>
              </a:rPr>
              <a:t>Причины отклонений </a:t>
            </a:r>
          </a:p>
          <a:p>
            <a:pPr marL="342900" indent="-342900" algn="ctr">
              <a:lnSpc>
                <a:spcPct val="135000"/>
              </a:lnSpc>
              <a:buNone/>
              <a:defRPr/>
            </a:pPr>
            <a:r>
              <a:rPr lang="ru-RU" sz="4100" b="1" i="1" dirty="0" smtClean="0">
                <a:solidFill>
                  <a:srgbClr val="000000"/>
                </a:solidFill>
                <a:latin typeface="Times New Roman" pitchFamily="18" charset="0"/>
              </a:rPr>
              <a:t>эмоционального развития детей</a:t>
            </a:r>
            <a:r>
              <a:rPr lang="ru-RU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</a:t>
            </a:r>
          </a:p>
          <a:p>
            <a:pPr marL="514350" indent="-514350" algn="just">
              <a:lnSpc>
                <a:spcPct val="135000"/>
              </a:lnSpc>
              <a:buFont typeface="+mj-lt"/>
              <a:buAutoNum type="arabicPeriod"/>
              <a:defRPr/>
            </a:pP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объективный рост внешних факторов, способных стать причиной нарушения эмоционального развития; </a:t>
            </a:r>
          </a:p>
          <a:p>
            <a:pPr marL="342900" indent="-342900" algn="just">
              <a:lnSpc>
                <a:spcPct val="135000"/>
              </a:lnSpc>
              <a:buFontTx/>
              <a:buAutoNum type="arabicPeriod"/>
              <a:defRPr/>
            </a:pP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родовые и послеродовые  травмы;</a:t>
            </a:r>
          </a:p>
          <a:p>
            <a:pPr marL="514350" indent="-514350" algn="just">
              <a:lnSpc>
                <a:spcPct val="135000"/>
              </a:lnSpc>
              <a:buFont typeface="+mj-lt"/>
              <a:buAutoNum type="arabicPeriod"/>
              <a:defRPr/>
            </a:pP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Wingdings" pitchFamily="2" charset="2"/>
              </a:rPr>
              <a:t> неблагоприятная психологическая обстановка в семье</a:t>
            </a: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;</a:t>
            </a:r>
          </a:p>
          <a:p>
            <a:pPr marL="514350" indent="-514350" algn="just">
              <a:lnSpc>
                <a:spcPct val="135000"/>
              </a:lnSpc>
              <a:buFont typeface="+mj-lt"/>
              <a:buAutoNum type="arabicPeriod"/>
              <a:defRPr/>
            </a:pP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Wingdings" pitchFamily="2" charset="2"/>
              </a:rPr>
              <a:t>чрезмерная </a:t>
            </a: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занятость родителей.</a:t>
            </a:r>
          </a:p>
          <a:p>
            <a:pPr marL="514350" indent="-514350" algn="just">
              <a:lnSpc>
                <a:spcPct val="135000"/>
              </a:lnSpc>
              <a:buNone/>
              <a:defRPr/>
            </a:pPr>
            <a:endParaRPr lang="ru-RU" sz="31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514350" indent="-514350" algn="just">
              <a:lnSpc>
                <a:spcPct val="135000"/>
              </a:lnSpc>
              <a:buNone/>
              <a:defRPr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Система проведения специально организованных занятий, повседневной деятельности  является эффективным способом развития и  коррекции эмоциональной сферы дошкольников.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Научная база</a:t>
            </a:r>
            <a:endParaRPr lang="ru-RU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ru-RU" sz="2800" dirty="0" smtClean="0"/>
              <a:t>А. Фрейд:  «Быстрее всего развивается то, что больше всего нравится матери, и что ею оживленнее всего приветствуется». Собственно эмоциональное развитие ребенка осуществляется под прямым «давлением» эмоциональности матери. </a:t>
            </a:r>
          </a:p>
          <a:p>
            <a:pPr>
              <a:lnSpc>
                <a:spcPct val="80000"/>
              </a:lnSpc>
            </a:pPr>
            <a:r>
              <a:rPr lang="ru-RU" sz="2800" dirty="0" err="1" smtClean="0"/>
              <a:t>Л.С.Выготский</a:t>
            </a:r>
            <a:r>
              <a:rPr lang="ru-RU" sz="2800" dirty="0" smtClean="0"/>
              <a:t>: «Влияние среды меняется в процессе развития ребенка, определяясь его переживаниями». Ввел понятие «ключевое переживание» - комплекс осознаваемых и неосознаваемых ребенком отношений с важными элементами окружающей среды. «</a:t>
            </a:r>
            <a:r>
              <a:rPr lang="ru-RU" sz="2800" dirty="0" err="1" smtClean="0"/>
              <a:t>Многоуровневость</a:t>
            </a:r>
            <a:r>
              <a:rPr lang="ru-RU" sz="2800" dirty="0" smtClean="0"/>
              <a:t> эмоций - основная из фундаментальных закономерностей их проявления и развития». </a:t>
            </a:r>
          </a:p>
          <a:p>
            <a:pPr>
              <a:lnSpc>
                <a:spcPct val="80000"/>
              </a:lnSpc>
            </a:pPr>
            <a:r>
              <a:rPr lang="ru-RU" sz="2800" dirty="0" err="1" smtClean="0"/>
              <a:t>Д.Б.Эльконин</a:t>
            </a:r>
            <a:r>
              <a:rPr lang="ru-RU" sz="2800" dirty="0" smtClean="0"/>
              <a:t>: «эмоционально-положительный фон вокруг ребенка - фактор благополучного психического и физического развития».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Гипотеза</a:t>
            </a:r>
            <a:endParaRPr lang="ru-RU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развитие эмоциональной сферы у детей дошкольного возраста будет более успешным при следующих условиях:</a:t>
            </a:r>
          </a:p>
          <a:p>
            <a:pPr>
              <a:lnSpc>
                <a:spcPct val="13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Если с раннего возраста дети совместно с родителями будут обучаться способам выражения эмоций и приемам </a:t>
            </a:r>
            <a:r>
              <a:rPr lang="ru-RU" sz="2000" dirty="0" err="1" smtClean="0">
                <a:solidFill>
                  <a:srgbClr val="000000"/>
                </a:solidFill>
              </a:rPr>
              <a:t>саморегуляции</a:t>
            </a:r>
            <a:r>
              <a:rPr lang="ru-RU" sz="2000" dirty="0" smtClean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ct val="13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Если в работе будут активно использоваться разнообразные формы и методы развития эмоциональной сферы в процессе воспитания и обучения, а также в повседневной деятельности;</a:t>
            </a:r>
          </a:p>
          <a:p>
            <a:pPr>
              <a:lnSpc>
                <a:spcPct val="13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Если в процессе развития эмоций будут задействованы все участники воспитательно-образовательного процесса</a:t>
            </a:r>
            <a:r>
              <a:rPr lang="ru-RU" sz="2800" b="1" dirty="0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	Исходя из данной гипотезы и актуальности проблемы, пришла к решению о  проведении углубленной работы по развитию эмоций у детей в детском саду. </a:t>
            </a:r>
          </a:p>
          <a:p>
            <a:pPr>
              <a:buNone/>
            </a:pPr>
            <a:endParaRPr lang="ru-RU" sz="2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0000"/>
                </a:solidFill>
              </a:rPr>
              <a:t>	В результате ведется коррекционно-развивающая работа  по развитию эмоциональной сферы детей младшего и старшего дошкольного возраста по программе «</a:t>
            </a:r>
            <a:r>
              <a:rPr lang="ru-RU" sz="2800" b="1" dirty="0" err="1" smtClean="0">
                <a:solidFill>
                  <a:srgbClr val="000000"/>
                </a:solidFill>
              </a:rPr>
              <a:t>Цветик-семицветик</a:t>
            </a:r>
            <a:r>
              <a:rPr lang="ru-RU" sz="2800" b="1" dirty="0" smtClean="0">
                <a:solidFill>
                  <a:srgbClr val="000000"/>
                </a:solidFill>
              </a:rPr>
              <a:t>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255</TotalTime>
  <Words>706</Words>
  <Application>Microsoft Office PowerPoint</Application>
  <PresentationFormat>Экран (4:3)</PresentationFormat>
  <Paragraphs>113</Paragraphs>
  <Slides>35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Развитие эмоций у детей дошкольного возраста</vt:lpstr>
      <vt:lpstr>Слайд 2</vt:lpstr>
      <vt:lpstr>Слайд 3</vt:lpstr>
      <vt:lpstr>Эмоция</vt:lpstr>
      <vt:lpstr>Слайд 5</vt:lpstr>
      <vt:lpstr>Слайд 6</vt:lpstr>
      <vt:lpstr>Научная база</vt:lpstr>
      <vt:lpstr>Гипотеза</vt:lpstr>
      <vt:lpstr>Слайд 9</vt:lpstr>
      <vt:lpstr>Слайд 10</vt:lpstr>
      <vt:lpstr>Слайд 11</vt:lpstr>
      <vt:lpstr>           </vt:lpstr>
      <vt:lpstr>Средний возраст. Упражнение «Тренируем эмоции». Цели: учить передавать данное эмоциональное состояние используя различные выразительные средства. </vt:lpstr>
      <vt:lpstr>Старший возраст. Упражнение «Настроение волны» Цель: расширять представления детей об эмоциях , развивать эмпатию, воображение.</vt:lpstr>
      <vt:lpstr>Подготовительный возраст . Эксперимент «Цветные стеклышки» Цель: Выявить индивидуальные цветовые предпочтения детей, учить детей выражать изменения их эмоций словами.</vt:lpstr>
      <vt:lpstr>Игра «Магнит» Цель: Создать благоприятное взаимоотношение в детском коллективе.  </vt:lpstr>
      <vt:lpstr>Диагностический инструментарий</vt:lpstr>
      <vt:lpstr>Слайд 18</vt:lpstr>
      <vt:lpstr>Мониторинг</vt:lpstr>
      <vt:lpstr>Слайд 20</vt:lpstr>
      <vt:lpstr>Слайд 21</vt:lpstr>
      <vt:lpstr>Слайд 22</vt:lpstr>
      <vt:lpstr>Фотографии эмоций</vt:lpstr>
      <vt:lpstr>Картинки</vt:lpstr>
      <vt:lpstr>Слайд 25</vt:lpstr>
      <vt:lpstr>Слайд 26</vt:lpstr>
      <vt:lpstr>Слайд 27</vt:lpstr>
      <vt:lpstr>Игра «Четвертый лишний»</vt:lpstr>
      <vt:lpstr>Оживи картинку («Разноцветные стеклышки»)</vt:lpstr>
      <vt:lpstr>Картинки с  зеркалами</vt:lpstr>
      <vt:lpstr>Слайд 31</vt:lpstr>
      <vt:lpstr>Слайд 32</vt:lpstr>
      <vt:lpstr>Слайд 33</vt:lpstr>
      <vt:lpstr>Слайд 34</vt:lpstr>
      <vt:lpstr> 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эмоционально-волевой сферы через игры</dc:title>
  <dc:creator>Valued Acer Customer</dc:creator>
  <cp:lastModifiedBy>Valued Acer Customer</cp:lastModifiedBy>
  <cp:revision>14</cp:revision>
  <dcterms:created xsi:type="dcterms:W3CDTF">2013-01-28T11:35:48Z</dcterms:created>
  <dcterms:modified xsi:type="dcterms:W3CDTF">2013-02-18T06:35:58Z</dcterms:modified>
</cp:coreProperties>
</file>